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Glacial Indifference Bold" panose="020B0604020202020204" charset="0"/>
      <p:regular r:id="rId25"/>
    </p:embeddedFont>
    <p:embeddedFont>
      <p:font typeface="League Spartan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10" Type="http://schemas.openxmlformats.org/officeDocument/2006/relationships/image" Target="../media/image21.jpe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9484" y="2820964"/>
            <a:ext cx="12689915" cy="7897654"/>
            <a:chOff x="0" y="0"/>
            <a:chExt cx="16919887" cy="10530205"/>
          </a:xfrm>
        </p:grpSpPr>
        <p:sp>
          <p:nvSpPr>
            <p:cNvPr id="3" name="TextBox 3"/>
            <p:cNvSpPr txBox="1"/>
            <p:nvPr/>
          </p:nvSpPr>
          <p:spPr>
            <a:xfrm>
              <a:off x="0" y="219075"/>
              <a:ext cx="16919887" cy="5682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</a:pPr>
              <a:r>
                <a:rPr lang="en-US" sz="11293">
                  <a:solidFill>
                    <a:srgbClr val="202020"/>
                  </a:solidFill>
                  <a:latin typeface="Glacial Indifference Bold"/>
                </a:rPr>
                <a:t>A07 </a:t>
              </a:r>
            </a:p>
            <a:p>
              <a:pPr algn="ctr">
                <a:lnSpc>
                  <a:spcPts val="11293"/>
                </a:lnSpc>
              </a:pPr>
              <a:r>
                <a:rPr lang="en-US" sz="11293">
                  <a:solidFill>
                    <a:srgbClr val="202020"/>
                  </a:solidFill>
                  <a:ea typeface="Glacial Indifference Bold"/>
                </a:rPr>
                <a:t>自動比例飲料機</a:t>
              </a:r>
            </a:p>
            <a:p>
              <a:pPr algn="ctr">
                <a:lnSpc>
                  <a:spcPts val="10303"/>
                </a:lnSpc>
              </a:pPr>
              <a:endParaRPr lang="en-US" sz="11293">
                <a:solidFill>
                  <a:srgbClr val="202020"/>
                </a:solidFill>
                <a:ea typeface="Glacial Indifference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80731" y="6045849"/>
              <a:ext cx="12558424" cy="4484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9"/>
                </a:lnSpc>
              </a:pPr>
              <a:r>
                <a:rPr lang="en-US" sz="3863" spc="77">
                  <a:solidFill>
                    <a:srgbClr val="202020"/>
                  </a:solidFill>
                  <a:ea typeface="Glacial Indifference"/>
                </a:rPr>
                <a:t>組員:胡丞亘</a:t>
              </a:r>
            </a:p>
            <a:p>
              <a:pPr algn="ctr">
                <a:lnSpc>
                  <a:spcPts val="5409"/>
                </a:lnSpc>
              </a:pPr>
              <a:r>
                <a:rPr lang="en-US" sz="3863" spc="77">
                  <a:solidFill>
                    <a:srgbClr val="202020"/>
                  </a:solidFill>
                  <a:latin typeface="Glacial Indifference"/>
                </a:rPr>
                <a:t>        劉定頤</a:t>
              </a:r>
            </a:p>
            <a:p>
              <a:pPr algn="ctr">
                <a:lnSpc>
                  <a:spcPts val="5409"/>
                </a:lnSpc>
              </a:pPr>
              <a:r>
                <a:rPr lang="en-US" sz="3863" spc="77">
                  <a:solidFill>
                    <a:srgbClr val="202020"/>
                  </a:solidFill>
                  <a:latin typeface="Glacial Indifference"/>
                </a:rPr>
                <a:t>        沈啟文</a:t>
              </a:r>
            </a:p>
            <a:p>
              <a:pPr algn="ctr">
                <a:lnSpc>
                  <a:spcPts val="5409"/>
                </a:lnSpc>
              </a:pPr>
              <a:r>
                <a:rPr lang="en-US" sz="3863" spc="77">
                  <a:solidFill>
                    <a:srgbClr val="202020"/>
                  </a:solidFill>
                  <a:ea typeface="Glacial Indifference"/>
                </a:rPr>
                <a:t>指導教授:李志仁教授</a:t>
              </a:r>
            </a:p>
            <a:p>
              <a:pPr algn="ctr">
                <a:lnSpc>
                  <a:spcPts val="5409"/>
                </a:lnSpc>
              </a:pPr>
              <a:endParaRPr lang="en-US" sz="3863" spc="77">
                <a:solidFill>
                  <a:srgbClr val="202020"/>
                </a:solidFill>
                <a:ea typeface="Glacial Indifference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09343" y="7102522"/>
            <a:ext cx="5091953" cy="50919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654897">
            <a:off x="-1156233" y="993276"/>
            <a:ext cx="4748041" cy="23740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429399" y="-824993"/>
            <a:ext cx="3707385" cy="37073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400000">
            <a:off x="264908" y="-763564"/>
            <a:ext cx="3584528" cy="35845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495736" y="7951811"/>
            <a:ext cx="3584528" cy="3584528"/>
          </a:xfrm>
          <a:prstGeom prst="rect">
            <a:avLst/>
          </a:prstGeom>
        </p:spPr>
      </p:pic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1667442" y="7810289"/>
            <a:ext cx="4953421" cy="4953421"/>
            <a:chOff x="0" y="0"/>
            <a:chExt cx="1708150" cy="17081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DBE14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8659" y="187934"/>
            <a:ext cx="16544475" cy="994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1"/>
              </a:lnSpc>
            </a:pPr>
            <a:r>
              <a:rPr lang="en-US" sz="7065">
                <a:solidFill>
                  <a:srgbClr val="000000"/>
                </a:solidFill>
                <a:latin typeface="League Spartan"/>
              </a:rPr>
              <a:t>FireBase Firestore DB - history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9" b="39"/>
          <a:stretch>
            <a:fillRect/>
          </a:stretch>
        </p:blipFill>
        <p:spPr>
          <a:xfrm>
            <a:off x="1334876" y="1298950"/>
            <a:ext cx="15618258" cy="89880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617" b="618"/>
          <a:stretch>
            <a:fillRect/>
          </a:stretch>
        </p:blipFill>
        <p:spPr>
          <a:xfrm>
            <a:off x="14897299" y="151748"/>
            <a:ext cx="3112672" cy="8769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239275"/>
            <a:ext cx="13522000" cy="10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</a:rPr>
              <a:t>FireBase Firestore DB - love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39" b="39"/>
          <a:stretch>
            <a:fillRect/>
          </a:stretch>
        </p:blipFill>
        <p:spPr>
          <a:xfrm>
            <a:off x="1336458" y="1298950"/>
            <a:ext cx="15615068" cy="89880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617" b="618"/>
          <a:stretch>
            <a:fillRect/>
          </a:stretch>
        </p:blipFill>
        <p:spPr>
          <a:xfrm>
            <a:off x="14897299" y="151748"/>
            <a:ext cx="3112672" cy="876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38625"/>
            <a:ext cx="16858350" cy="9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Arimo"/>
              </a:rPr>
              <a:t>APP流程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60" b="160"/>
          <a:stretch>
            <a:fillRect/>
          </a:stretch>
        </p:blipFill>
        <p:spPr>
          <a:xfrm>
            <a:off x="4634600" y="1813100"/>
            <a:ext cx="13239350" cy="712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38625"/>
            <a:ext cx="16858350" cy="9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ea typeface="Arimo"/>
              </a:rPr>
              <a:t>飲料機流程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46" b="146"/>
          <a:stretch>
            <a:fillRect/>
          </a:stretch>
        </p:blipFill>
        <p:spPr>
          <a:xfrm>
            <a:off x="5990750" y="445026"/>
            <a:ext cx="10053880" cy="9396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38625"/>
            <a:ext cx="16858350" cy="9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ea typeface="Arimo"/>
              </a:rPr>
              <a:t>四上目標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4825" y="2597675"/>
            <a:ext cx="16858350" cy="644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10640" lvl="1" indent="-655320" algn="l">
              <a:lnSpc>
                <a:spcPts val="5184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ea typeface="Arimo"/>
              </a:rPr>
              <a:t>飲料機</a:t>
            </a:r>
          </a:p>
          <a:p>
            <a:pPr marL="2082800" lvl="2" indent="-694267" algn="l">
              <a:lnSpc>
                <a:spcPts val="4320"/>
              </a:lnSpc>
              <a:buFont typeface="Arial"/>
              <a:buChar char="⚬"/>
            </a:pPr>
            <a:r>
              <a:rPr lang="en-US" sz="4000">
                <a:solidFill>
                  <a:srgbClr val="000000"/>
                </a:solidFill>
                <a:ea typeface="Arimo"/>
              </a:rPr>
              <a:t>飲料種類增加至五種以上</a:t>
            </a:r>
          </a:p>
          <a:p>
            <a:pPr marL="1310640" lvl="1" indent="-655320" algn="l">
              <a:lnSpc>
                <a:spcPts val="5184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Arimo"/>
              </a:rPr>
              <a:t>APP</a:t>
            </a:r>
          </a:p>
          <a:p>
            <a:pPr marL="2082800" lvl="2" indent="-694267" algn="l">
              <a:lnSpc>
                <a:spcPts val="4320"/>
              </a:lnSpc>
              <a:buFont typeface="Arial"/>
              <a:buChar char="⚬"/>
            </a:pPr>
            <a:r>
              <a:rPr lang="en-US" sz="4000">
                <a:solidFill>
                  <a:srgbClr val="000000"/>
                </a:solidFill>
                <a:ea typeface="Arimo"/>
              </a:rPr>
              <a:t>討論專區</a:t>
            </a:r>
          </a:p>
          <a:p>
            <a:pPr marL="2082800" lvl="2" indent="-694267" algn="l">
              <a:lnSpc>
                <a:spcPts val="4320"/>
              </a:lnSpc>
              <a:buFont typeface="Arial"/>
              <a:buChar char="⚬"/>
            </a:pPr>
            <a:r>
              <a:rPr lang="en-US" sz="4000">
                <a:solidFill>
                  <a:srgbClr val="000000"/>
                </a:solidFill>
                <a:ea typeface="Arimo"/>
              </a:rPr>
              <a:t>配方分享</a:t>
            </a:r>
          </a:p>
          <a:p>
            <a:pPr marL="2082800" lvl="2" indent="-694267" algn="l">
              <a:lnSpc>
                <a:spcPts val="4320"/>
              </a:lnSpc>
              <a:buFont typeface="Arial"/>
              <a:buChar char="⚬"/>
            </a:pPr>
            <a:r>
              <a:rPr lang="en-US" sz="4000">
                <a:solidFill>
                  <a:srgbClr val="000000"/>
                </a:solidFill>
                <a:ea typeface="Arimo"/>
              </a:rPr>
              <a:t>系統管理功能</a:t>
            </a:r>
          </a:p>
          <a:p>
            <a:pPr marL="2082800" lvl="2" indent="-694267" algn="l">
              <a:lnSpc>
                <a:spcPts val="4320"/>
              </a:lnSpc>
              <a:buFont typeface="Arial"/>
              <a:buChar char="⚬"/>
            </a:pPr>
            <a:r>
              <a:rPr lang="en-US" sz="4000">
                <a:solidFill>
                  <a:srgbClr val="000000"/>
                </a:solidFill>
                <a:ea typeface="Arimo"/>
              </a:rPr>
              <a:t>功能&amp;介面優化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93524"/>
            <a:ext cx="9474041" cy="7224480"/>
            <a:chOff x="0" y="0"/>
            <a:chExt cx="12632055" cy="9632641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2632055" cy="13887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199">
                  <a:solidFill>
                    <a:srgbClr val="202020"/>
                  </a:solidFill>
                  <a:ea typeface="League Spartan Bold"/>
                </a:rPr>
                <a:t>四上目標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36508"/>
              <a:ext cx="11362673" cy="7996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93133" lvl="1" indent="-496566">
                <a:lnSpc>
                  <a:spcPts val="5979"/>
                </a:lnSpc>
                <a:buFont typeface="Arial"/>
                <a:buChar char="•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飲料機</a:t>
              </a:r>
            </a:p>
            <a:p>
              <a:pPr marL="1986266" lvl="2" indent="-662089">
                <a:lnSpc>
                  <a:spcPts val="5979"/>
                </a:lnSpc>
                <a:buFont typeface="Arial"/>
                <a:buChar char="⚬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飲料種類增加至五種以上</a:t>
              </a:r>
            </a:p>
            <a:p>
              <a:pPr marL="993133" lvl="1" indent="-496566">
                <a:lnSpc>
                  <a:spcPts val="5979"/>
                </a:lnSpc>
                <a:buFont typeface="Arial"/>
                <a:buChar char="•"/>
              </a:pPr>
              <a:r>
                <a:rPr lang="en-US" sz="4599">
                  <a:solidFill>
                    <a:srgbClr val="202020"/>
                  </a:solidFill>
                  <a:latin typeface="Glacial Indifference"/>
                </a:rPr>
                <a:t>APP</a:t>
              </a:r>
            </a:p>
            <a:p>
              <a:pPr marL="1986266" lvl="2" indent="-662089">
                <a:lnSpc>
                  <a:spcPts val="5979"/>
                </a:lnSpc>
                <a:buFont typeface="Arial"/>
                <a:buChar char="⚬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討論專區</a:t>
              </a:r>
            </a:p>
            <a:p>
              <a:pPr marL="1986266" lvl="2" indent="-662089">
                <a:lnSpc>
                  <a:spcPts val="5979"/>
                </a:lnSpc>
                <a:buFont typeface="Arial"/>
                <a:buChar char="⚬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配方分享</a:t>
              </a:r>
            </a:p>
            <a:p>
              <a:pPr marL="1986266" lvl="2" indent="-662089">
                <a:lnSpc>
                  <a:spcPts val="5979"/>
                </a:lnSpc>
                <a:buFont typeface="Arial"/>
                <a:buChar char="⚬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系統管理功能</a:t>
              </a:r>
            </a:p>
            <a:p>
              <a:pPr marL="1986266" lvl="2" indent="-662089">
                <a:lnSpc>
                  <a:spcPts val="5979"/>
                </a:lnSpc>
                <a:buFont typeface="Arial"/>
                <a:buChar char="⚬"/>
              </a:pPr>
              <a:r>
                <a:rPr lang="en-US" sz="4599">
                  <a:solidFill>
                    <a:srgbClr val="202020"/>
                  </a:solidFill>
                  <a:ea typeface="Glacial Indifference"/>
                </a:rPr>
                <a:t>功能&amp;介面優化</a:t>
              </a:r>
            </a:p>
            <a:p>
              <a:pPr>
                <a:lnSpc>
                  <a:spcPts val="5979"/>
                </a:lnSpc>
              </a:pPr>
              <a:endParaRPr lang="en-US" sz="4599">
                <a:solidFill>
                  <a:srgbClr val="202020"/>
                </a:solidFill>
                <a:ea typeface="Glacial Indifference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84492" y="2338480"/>
            <a:ext cx="5934570" cy="593457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rot="830211">
            <a:off x="11402011" y="6340860"/>
            <a:ext cx="3204147" cy="697875"/>
          </a:xfrm>
          <a:prstGeom prst="rect">
            <a:avLst/>
          </a:prstGeom>
          <a:solidFill>
            <a:srgbClr val="FDBE14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51777" y="3030788"/>
            <a:ext cx="2274977" cy="22749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51243" y="5716283"/>
            <a:ext cx="2175510" cy="21755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230265">
            <a:off x="9890152" y="3618919"/>
            <a:ext cx="3018464" cy="15092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14125" y="4362675"/>
            <a:ext cx="4659750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000000"/>
                </a:solidFill>
                <a:latin typeface="League Spartan"/>
              </a:rPr>
              <a:t>Q &amp; 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825" y="3599550"/>
            <a:ext cx="8818350" cy="299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10800">
                <a:solidFill>
                  <a:srgbClr val="000000"/>
                </a:solidFill>
                <a:ea typeface="League Spartan"/>
              </a:rPr>
              <a:t>報告結束</a:t>
            </a:r>
          </a:p>
          <a:p>
            <a:pPr algn="ctr">
              <a:lnSpc>
                <a:spcPts val="11664"/>
              </a:lnSpc>
            </a:pPr>
            <a:r>
              <a:rPr lang="en-US" sz="10800">
                <a:solidFill>
                  <a:srgbClr val="000000"/>
                </a:solidFill>
                <a:ea typeface="League Spartan"/>
              </a:rPr>
              <a:t>謝謝大家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69147" y="-360345"/>
            <a:ext cx="11901603" cy="10990371"/>
          </a:xfrm>
          <a:prstGeom prst="rect">
            <a:avLst/>
          </a:prstGeom>
          <a:solidFill>
            <a:srgbClr val="DC3C4D"/>
          </a:solidFill>
        </p:spPr>
      </p:sp>
      <p:grpSp>
        <p:nvGrpSpPr>
          <p:cNvPr id="3" name="Group 3"/>
          <p:cNvGrpSpPr/>
          <p:nvPr/>
        </p:nvGrpSpPr>
        <p:grpSpPr>
          <a:xfrm>
            <a:off x="-57150" y="-1058027"/>
            <a:ext cx="6892972" cy="13766894"/>
            <a:chOff x="0" y="0"/>
            <a:chExt cx="9190629" cy="1835585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190629" cy="919062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165229"/>
              <a:ext cx="9190629" cy="919062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677697" y="422091"/>
            <a:ext cx="2325406" cy="2325406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1438417" y="8114769"/>
            <a:ext cx="3621038" cy="3621038"/>
            <a:chOff x="0" y="0"/>
            <a:chExt cx="1708150" cy="17081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C0C0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r="245" b="246"/>
          <a:stretch>
            <a:fillRect/>
          </a:stretch>
        </p:blipFill>
        <p:spPr>
          <a:xfrm>
            <a:off x="9144000" y="-8660"/>
            <a:ext cx="7715274" cy="1028700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78941" y="4282105"/>
            <a:ext cx="4020790" cy="316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5"/>
              </a:lnSpc>
            </a:pPr>
            <a:r>
              <a:rPr lang="en-US" sz="7569">
                <a:solidFill>
                  <a:srgbClr val="202020"/>
                </a:solidFill>
                <a:ea typeface="League Spartan Bold"/>
              </a:rPr>
              <a:t>暑假進度</a:t>
            </a:r>
          </a:p>
          <a:p>
            <a:pPr>
              <a:lnSpc>
                <a:spcPts val="8325"/>
              </a:lnSpc>
            </a:pPr>
            <a:r>
              <a:rPr lang="en-US" sz="7569">
                <a:solidFill>
                  <a:srgbClr val="202020"/>
                </a:solidFill>
                <a:latin typeface="League Spartan Bold"/>
              </a:rPr>
              <a:t>-飲料機</a:t>
            </a:r>
          </a:p>
          <a:p>
            <a:pPr>
              <a:lnSpc>
                <a:spcPts val="8325"/>
              </a:lnSpc>
            </a:pPr>
            <a:endParaRPr lang="en-US" sz="7569">
              <a:solidFill>
                <a:srgbClr val="202020"/>
              </a:solidFill>
              <a:latin typeface="League Spartan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4" t="2225" b="8960"/>
          <a:stretch>
            <a:fillRect/>
          </a:stretch>
        </p:blipFill>
        <p:spPr>
          <a:xfrm>
            <a:off x="-457200" y="-723900"/>
            <a:ext cx="9601200" cy="11544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045687" y="2922944"/>
            <a:ext cx="3165421" cy="6031902"/>
            <a:chOff x="0" y="0"/>
            <a:chExt cx="1623702" cy="30940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23702" cy="3094062"/>
            </a:xfrm>
            <a:custGeom>
              <a:avLst/>
              <a:gdLst/>
              <a:ahLst/>
              <a:cxnLst/>
              <a:rect l="l" t="t" r="r" b="b"/>
              <a:pathLst>
                <a:path w="1623702" h="3094062">
                  <a:moveTo>
                    <a:pt x="0" y="0"/>
                  </a:moveTo>
                  <a:lnTo>
                    <a:pt x="1623702" y="0"/>
                  </a:lnTo>
                  <a:lnTo>
                    <a:pt x="1623702" y="3094062"/>
                  </a:lnTo>
                  <a:lnTo>
                    <a:pt x="0" y="3094062"/>
                  </a:lnTo>
                  <a:close/>
                </a:path>
              </a:pathLst>
            </a:custGeom>
            <a:solidFill>
              <a:srgbClr val="FDBE14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315109">
            <a:off x="8084352" y="271468"/>
            <a:ext cx="3710766" cy="18553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946466" y="7207815"/>
            <a:ext cx="3079185" cy="307918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42888" y="827495"/>
            <a:ext cx="4216412" cy="23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960"/>
              </a:lnSpc>
              <a:spcBef>
                <a:spcPct val="0"/>
              </a:spcBef>
            </a:pPr>
            <a:r>
              <a:rPr lang="en-US" sz="1400" u="none" spc="210">
                <a:solidFill>
                  <a:srgbClr val="202020"/>
                </a:solidFill>
                <a:latin typeface="Glacial Indifference"/>
              </a:rPr>
              <a:t>EAST CORDALE SCHOOL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r="92" b="92"/>
          <a:stretch>
            <a:fillRect/>
          </a:stretch>
        </p:blipFill>
        <p:spPr>
          <a:xfrm>
            <a:off x="9544064" y="0"/>
            <a:ext cx="7715236" cy="1028700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397360" y="4164712"/>
            <a:ext cx="3892081" cy="1033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686050" y="4526210"/>
            <a:ext cx="3314700" cy="26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F5F5EF"/>
                </a:solidFill>
                <a:ea typeface="League Spartan Bold"/>
              </a:rPr>
              <a:t>暑假進度</a:t>
            </a: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F5F5EF"/>
                </a:solidFill>
                <a:latin typeface="League Spartan Bold"/>
              </a:rPr>
              <a:t>-飲料機</a:t>
            </a:r>
          </a:p>
          <a:p>
            <a:pPr>
              <a:lnSpc>
                <a:spcPts val="7040"/>
              </a:lnSpc>
            </a:pPr>
            <a:endParaRPr lang="en-US" sz="6399">
              <a:solidFill>
                <a:srgbClr val="F5F5EF"/>
              </a:solidFill>
              <a:latin typeface="League Spartan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271421"/>
            <a:ext cx="9744158" cy="974415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830211">
            <a:off x="331396" y="8646073"/>
            <a:ext cx="3204147" cy="697875"/>
          </a:xfrm>
          <a:prstGeom prst="rect">
            <a:avLst/>
          </a:prstGeom>
          <a:solidFill>
            <a:srgbClr val="FDBE1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69023" y="768632"/>
            <a:ext cx="2274977" cy="22749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715640" y="7359182"/>
            <a:ext cx="2175510" cy="217551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9230265">
            <a:off x="-255945" y="946246"/>
            <a:ext cx="3018464" cy="15092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 r="92" b="92"/>
          <a:stretch>
            <a:fillRect/>
          </a:stretch>
        </p:blipFill>
        <p:spPr>
          <a:xfrm>
            <a:off x="10012884" y="0"/>
            <a:ext cx="7715236" cy="102870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17553" y="4222621"/>
            <a:ext cx="3509052" cy="2681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202020"/>
                </a:solidFill>
                <a:ea typeface="League Spartan Bold"/>
              </a:rPr>
              <a:t>暑假進度</a:t>
            </a:r>
          </a:p>
          <a:p>
            <a:pPr>
              <a:lnSpc>
                <a:spcPts val="7039"/>
              </a:lnSpc>
            </a:pPr>
            <a:r>
              <a:rPr lang="en-US" sz="6399">
                <a:solidFill>
                  <a:srgbClr val="202020"/>
                </a:solidFill>
                <a:latin typeface="League Spartan Bold"/>
              </a:rPr>
              <a:t>-飲料機</a:t>
            </a:r>
          </a:p>
          <a:p>
            <a:pPr>
              <a:lnSpc>
                <a:spcPts val="7040"/>
              </a:lnSpc>
            </a:pPr>
            <a:endParaRPr lang="en-US" sz="6399">
              <a:solidFill>
                <a:srgbClr val="202020"/>
              </a:solidFill>
              <a:latin typeface="League Spartan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4602" y="400304"/>
            <a:ext cx="1491959" cy="12905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41832" y="7934003"/>
            <a:ext cx="1324297" cy="132429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091644" y="2026327"/>
            <a:ext cx="1324297" cy="132429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BE14"/>
            </a:solidFill>
          </p:spPr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657" b="657"/>
          <a:stretch>
            <a:fillRect/>
          </a:stretch>
        </p:blipFill>
        <p:spPr>
          <a:xfrm>
            <a:off x="9144000" y="0"/>
            <a:ext cx="586359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4274185"/>
            <a:ext cx="7419091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202020"/>
                </a:solidFill>
                <a:ea typeface="League Spartan Bold"/>
              </a:rPr>
              <a:t>暑假進度</a:t>
            </a:r>
          </a:p>
          <a:p>
            <a:pPr algn="ctr">
              <a:lnSpc>
                <a:spcPts val="7040"/>
              </a:lnSpc>
            </a:pPr>
            <a:r>
              <a:rPr lang="en-US" sz="6400">
                <a:solidFill>
                  <a:srgbClr val="202020"/>
                </a:solidFill>
                <a:latin typeface="League Spartan Bold"/>
              </a:rPr>
              <a:t>-飲料機影片展示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67200"/>
            <a:ext cx="16858350" cy="198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ea typeface="League Spartan"/>
              </a:rPr>
              <a:t>暑假進度</a:t>
            </a:r>
          </a:p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</a:rPr>
              <a:t>-APP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32" b="132"/>
          <a:stretch>
            <a:fillRect/>
          </a:stretch>
        </p:blipFill>
        <p:spPr>
          <a:xfrm>
            <a:off x="5195706" y="0"/>
            <a:ext cx="4746688" cy="10287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32" b="132"/>
          <a:stretch>
            <a:fillRect/>
          </a:stretch>
        </p:blipFill>
        <p:spPr>
          <a:xfrm>
            <a:off x="11321156" y="0"/>
            <a:ext cx="4746688" cy="10287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4825" y="4523277"/>
            <a:ext cx="3917197" cy="1240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13320" y="1762808"/>
            <a:ext cx="1491959" cy="129054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-5400000">
            <a:off x="2095026" y="6729933"/>
            <a:ext cx="498957" cy="2940153"/>
            <a:chOff x="0" y="0"/>
            <a:chExt cx="665276" cy="392020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65276" cy="665276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2169952"/>
              <a:ext cx="665276" cy="66527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1084976"/>
              <a:ext cx="665276" cy="665276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54928"/>
              <a:ext cx="665276" cy="665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67200"/>
            <a:ext cx="16858350" cy="198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ea typeface="League Spartan"/>
              </a:rPr>
              <a:t>暑假進度</a:t>
            </a:r>
          </a:p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</a:rPr>
              <a:t>-APP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32" b="132"/>
          <a:stretch>
            <a:fillRect/>
          </a:stretch>
        </p:blipFill>
        <p:spPr>
          <a:xfrm>
            <a:off x="5211356" y="0"/>
            <a:ext cx="4746688" cy="10287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332" b="332"/>
          <a:stretch>
            <a:fillRect/>
          </a:stretch>
        </p:blipFill>
        <p:spPr>
          <a:xfrm>
            <a:off x="11322206" y="0"/>
            <a:ext cx="4746688" cy="10287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4825" y="4523277"/>
            <a:ext cx="3917197" cy="1240446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438481" y="8530766"/>
            <a:ext cx="1929771" cy="727534"/>
          </a:xfrm>
          <a:prstGeom prst="rect">
            <a:avLst/>
          </a:prstGeom>
          <a:solidFill>
            <a:srgbClr val="FFC0C0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6172977" y="2199894"/>
            <a:ext cx="2172646" cy="10863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067200"/>
            <a:ext cx="16858350" cy="198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ea typeface="League Spartan"/>
              </a:rPr>
              <a:t>暑假進度</a:t>
            </a:r>
          </a:p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</a:rPr>
              <a:t>-APP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32" b="132"/>
          <a:stretch>
            <a:fillRect/>
          </a:stretch>
        </p:blipFill>
        <p:spPr>
          <a:xfrm>
            <a:off x="11321156" y="0"/>
            <a:ext cx="4746688" cy="10287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32" b="132"/>
          <a:stretch>
            <a:fillRect/>
          </a:stretch>
        </p:blipFill>
        <p:spPr>
          <a:xfrm>
            <a:off x="5196982" y="0"/>
            <a:ext cx="4746688" cy="102870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4825" y="4523277"/>
            <a:ext cx="3917197" cy="12404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011275" y="8596151"/>
            <a:ext cx="1324297" cy="1324297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DBE1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597151" y="3629698"/>
            <a:ext cx="1324297" cy="13242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825" y="177150"/>
            <a:ext cx="16858350" cy="1005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000000"/>
                </a:solidFill>
                <a:latin typeface="League Spartan"/>
              </a:rPr>
              <a:t>FireBase Realtime DB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112" b="111"/>
          <a:stretch>
            <a:fillRect/>
          </a:stretch>
        </p:blipFill>
        <p:spPr>
          <a:xfrm>
            <a:off x="854386" y="1471700"/>
            <a:ext cx="16579212" cy="862000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617" b="618"/>
          <a:stretch>
            <a:fillRect/>
          </a:stretch>
        </p:blipFill>
        <p:spPr>
          <a:xfrm>
            <a:off x="14897299" y="151748"/>
            <a:ext cx="3112672" cy="8769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自訂</PresentationFormat>
  <Paragraphs>45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Glacial Indifference</vt:lpstr>
      <vt:lpstr>Arial</vt:lpstr>
      <vt:lpstr>Arimo</vt:lpstr>
      <vt:lpstr>League Spartan</vt:lpstr>
      <vt:lpstr>League Spartan Bold</vt:lpstr>
      <vt:lpstr>Calibri</vt:lpstr>
      <vt:lpstr>Glacial Indifference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A07 自動比例飲料機</dc:title>
  <cp:lastModifiedBy>victor900611 victor900611</cp:lastModifiedBy>
  <cp:revision>3</cp:revision>
  <dcterms:created xsi:type="dcterms:W3CDTF">2006-08-16T00:00:00Z</dcterms:created>
  <dcterms:modified xsi:type="dcterms:W3CDTF">2022-10-02T17:49:14Z</dcterms:modified>
  <dc:identifier>DAFN6FICMdQ</dc:identifier>
</cp:coreProperties>
</file>